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media/media1.mov" ContentType="video/unknown"/>
  <Override PartName="/ppt/media/media2.mov" ContentType="video/unknown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300" u="none" kumimoji="0" normalizeH="0">
        <a:ln>
          <a:noFill/>
        </a:ln>
        <a:solidFill>
          <a:srgbClr val="030538"/>
        </a:solidFill>
        <a:effectLst/>
        <a:uFillTx/>
        <a:latin typeface="Lucida Grande"/>
        <a:ea typeface="Lucida Grande"/>
        <a:cs typeface="Lucida Grande"/>
        <a:sym typeface="Lucida Grande"/>
      </a:defRPr>
    </a:lvl1pPr>
    <a:lvl2pPr marL="0" marR="0" indent="4572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300" u="none" kumimoji="0" normalizeH="0">
        <a:ln>
          <a:noFill/>
        </a:ln>
        <a:solidFill>
          <a:srgbClr val="030538"/>
        </a:solidFill>
        <a:effectLst/>
        <a:uFillTx/>
        <a:latin typeface="Lucida Grande"/>
        <a:ea typeface="Lucida Grande"/>
        <a:cs typeface="Lucida Grande"/>
        <a:sym typeface="Lucida Grande"/>
      </a:defRPr>
    </a:lvl2pPr>
    <a:lvl3pPr marL="0" marR="0" indent="9144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300" u="none" kumimoji="0" normalizeH="0">
        <a:ln>
          <a:noFill/>
        </a:ln>
        <a:solidFill>
          <a:srgbClr val="030538"/>
        </a:solidFill>
        <a:effectLst/>
        <a:uFillTx/>
        <a:latin typeface="Lucida Grande"/>
        <a:ea typeface="Lucida Grande"/>
        <a:cs typeface="Lucida Grande"/>
        <a:sym typeface="Lucida Grande"/>
      </a:defRPr>
    </a:lvl3pPr>
    <a:lvl4pPr marL="0" marR="0" indent="13716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300" u="none" kumimoji="0" normalizeH="0">
        <a:ln>
          <a:noFill/>
        </a:ln>
        <a:solidFill>
          <a:srgbClr val="030538"/>
        </a:solidFill>
        <a:effectLst/>
        <a:uFillTx/>
        <a:latin typeface="Lucida Grande"/>
        <a:ea typeface="Lucida Grande"/>
        <a:cs typeface="Lucida Grande"/>
        <a:sym typeface="Lucida Grande"/>
      </a:defRPr>
    </a:lvl4pPr>
    <a:lvl5pPr marL="0" marR="0" indent="18288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300" u="none" kumimoji="0" normalizeH="0">
        <a:ln>
          <a:noFill/>
        </a:ln>
        <a:solidFill>
          <a:srgbClr val="030538"/>
        </a:solidFill>
        <a:effectLst/>
        <a:uFillTx/>
        <a:latin typeface="Lucida Grande"/>
        <a:ea typeface="Lucida Grande"/>
        <a:cs typeface="Lucida Grande"/>
        <a:sym typeface="Lucida Grande"/>
      </a:defRPr>
    </a:lvl5pPr>
    <a:lvl6pPr marL="0" marR="0" indent="22860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300" u="none" kumimoji="0" normalizeH="0">
        <a:ln>
          <a:noFill/>
        </a:ln>
        <a:solidFill>
          <a:srgbClr val="030538"/>
        </a:solidFill>
        <a:effectLst/>
        <a:uFillTx/>
        <a:latin typeface="Lucida Grande"/>
        <a:ea typeface="Lucida Grande"/>
        <a:cs typeface="Lucida Grande"/>
        <a:sym typeface="Lucida Grande"/>
      </a:defRPr>
    </a:lvl6pPr>
    <a:lvl7pPr marL="0" marR="0" indent="27432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300" u="none" kumimoji="0" normalizeH="0">
        <a:ln>
          <a:noFill/>
        </a:ln>
        <a:solidFill>
          <a:srgbClr val="030538"/>
        </a:solidFill>
        <a:effectLst/>
        <a:uFillTx/>
        <a:latin typeface="Lucida Grande"/>
        <a:ea typeface="Lucida Grande"/>
        <a:cs typeface="Lucida Grande"/>
        <a:sym typeface="Lucida Grande"/>
      </a:defRPr>
    </a:lvl7pPr>
    <a:lvl8pPr marL="0" marR="0" indent="32004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300" u="none" kumimoji="0" normalizeH="0">
        <a:ln>
          <a:noFill/>
        </a:ln>
        <a:solidFill>
          <a:srgbClr val="030538"/>
        </a:solidFill>
        <a:effectLst/>
        <a:uFillTx/>
        <a:latin typeface="Lucida Grande"/>
        <a:ea typeface="Lucida Grande"/>
        <a:cs typeface="Lucida Grande"/>
        <a:sym typeface="Lucida Grande"/>
      </a:defRPr>
    </a:lvl8pPr>
    <a:lvl9pPr marL="0" marR="0" indent="3657600" algn="ctr" defTabSz="17399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300" u="none" kumimoji="0" normalizeH="0">
        <a:ln>
          <a:noFill/>
        </a:ln>
        <a:solidFill>
          <a:srgbClr val="030538"/>
        </a:solidFill>
        <a:effectLst/>
        <a:uFillTx/>
        <a:latin typeface="Lucida Grande"/>
        <a:ea typeface="Lucida Grande"/>
        <a:cs typeface="Lucida Grande"/>
        <a:sym typeface="Lucida Grand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07107"/>
              <a:lumOff val="1142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4">
                  <a:hueOff val="-607107"/>
                  <a:lumOff val="1142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254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F5F5F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media1.mov>
</file>

<file path=ppt/media/media2.mov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3" name="Shape 20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PARADIGMA</a:t>
            </a:r>
          </a:p>
          <a:p>
            <a:pPr/>
            <a:r>
              <a:t>«Focus sul miglioramento del SW» perché se no si passerebbe metà del tempo a fare mini-modifiche manuali del sito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2" name="Shape 23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Basato su Django. Vincoli di sviluppo orientati alla sicurezza.</a:t>
            </a:r>
          </a:p>
          <a:p>
            <a:pPr/>
            <a:r>
              <a:t>MODULARE: ogni sito è customizzabile</a:t>
            </a:r>
          </a:p>
          <a:p>
            <a:pPr/>
            <a:r>
              <a:t>Veloce per: SEO e ABBANDONO 3 secondi 40%.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presentazione"/>
          <p:cNvSpPr txBox="1"/>
          <p:nvPr>
            <p:ph type="title" hasCustomPrompt="1"/>
          </p:nvPr>
        </p:nvSpPr>
        <p:spPr>
          <a:xfrm>
            <a:off x="762000" y="2108200"/>
            <a:ext cx="114808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pc="-246" sz="82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</a:defRPr>
            </a:lvl1pPr>
          </a:lstStyle>
          <a:p>
            <a:pPr/>
            <a:r>
              <a:t>Titolo presentazione</a:t>
            </a:r>
          </a:p>
        </p:txBody>
      </p:sp>
      <p:sp>
        <p:nvSpPr>
          <p:cNvPr id="12" name="Corpo livello uno…"/>
          <p:cNvSpPr txBox="1"/>
          <p:nvPr>
            <p:ph type="body" sz="quarter" idx="1" hasCustomPrompt="1"/>
          </p:nvPr>
        </p:nvSpPr>
        <p:spPr>
          <a:xfrm>
            <a:off x="762000" y="5248275"/>
            <a:ext cx="11480800" cy="2016059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Autore e data"/>
          <p:cNvSpPr txBox="1"/>
          <p:nvPr>
            <p:ph type="body" sz="quarter" idx="21" hasCustomPrompt="1"/>
          </p:nvPr>
        </p:nvSpPr>
        <p:spPr>
          <a:xfrm>
            <a:off x="762000" y="8350781"/>
            <a:ext cx="11480800" cy="492253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Autore e data</a:t>
            </a:r>
          </a:p>
        </p:txBody>
      </p:sp>
      <p:sp>
        <p:nvSpPr>
          <p:cNvPr id="14" name="Numero diapositiva"/>
          <p:cNvSpPr txBox="1"/>
          <p:nvPr>
            <p:ph type="sldNum" sz="quarter" idx="2"/>
          </p:nvPr>
        </p:nvSpPr>
        <p:spPr>
          <a:xfrm>
            <a:off x="6349238" y="90677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ichiar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orpo livello uno…"/>
          <p:cNvSpPr txBox="1"/>
          <p:nvPr>
            <p:ph type="body" sz="half" idx="1" hasCustomPrompt="1"/>
          </p:nvPr>
        </p:nvSpPr>
        <p:spPr>
          <a:xfrm>
            <a:off x="762000" y="3189585"/>
            <a:ext cx="11480800" cy="317500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pc="-174" sz="5800">
                <a:gradFill flip="none" rotWithShape="1">
                  <a:gsLst>
                    <a:gs pos="0">
                      <a:srgbClr val="FFFFFF"/>
                    </a:gs>
                    <a:gs pos="100000">
                      <a:srgbClr val="929292"/>
                    </a:gs>
                  </a:gsLst>
                  <a:lin ang="5400000" scaled="0"/>
                </a:gra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Dichiarazione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Informazione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orpo livello uno…"/>
          <p:cNvSpPr txBox="1"/>
          <p:nvPr>
            <p:ph type="body" sz="half" idx="1" hasCustomPrompt="1"/>
          </p:nvPr>
        </p:nvSpPr>
        <p:spPr>
          <a:xfrm>
            <a:off x="762000" y="2044700"/>
            <a:ext cx="11480800" cy="3757762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316" sz="15800">
                <a:gradFill flip="none" rotWithShape="1">
                  <a:gsLst>
                    <a:gs pos="0">
                      <a:srgbClr val="00E8FF"/>
                    </a:gs>
                    <a:gs pos="100000">
                      <a:srgbClr val="FF00F7"/>
                    </a:gs>
                  </a:gsLst>
                  <a:lin ang="3967761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Dettagli informazione"/>
          <p:cNvSpPr txBox="1"/>
          <p:nvPr>
            <p:ph type="body" sz="quarter" idx="21" hasCustomPrompt="1"/>
          </p:nvPr>
        </p:nvSpPr>
        <p:spPr>
          <a:xfrm>
            <a:off x="762000" y="5829300"/>
            <a:ext cx="11480800" cy="613594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0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Dettagli informazione</a:t>
            </a:r>
          </a:p>
        </p:txBody>
      </p:sp>
      <p:sp>
        <p:nvSpPr>
          <p:cNvPr id="108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Corpo livello uno…"/>
          <p:cNvSpPr txBox="1"/>
          <p:nvPr>
            <p:ph type="body" sz="half" idx="1" hasCustomPrompt="1"/>
          </p:nvPr>
        </p:nvSpPr>
        <p:spPr>
          <a:xfrm>
            <a:off x="762000" y="3257550"/>
            <a:ext cx="11480800" cy="28956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pc="-116" sz="5800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FD00"/>
                    </a:gs>
                  </a:gsLst>
                  <a:lin ang="270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pPr/>
            <a:r>
              <a:t>“Citazione degna di nota”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Attribuzione"/>
          <p:cNvSpPr txBox="1"/>
          <p:nvPr>
            <p:ph type="body" sz="quarter" idx="21" hasCustomPrompt="1"/>
          </p:nvPr>
        </p:nvSpPr>
        <p:spPr>
          <a:xfrm>
            <a:off x="762000" y="7100189"/>
            <a:ext cx="11480800" cy="605791"/>
          </a:xfrm>
          <a:prstGeom prst="rect">
            <a:avLst/>
          </a:prstGeom>
        </p:spPr>
        <p:txBody>
          <a:bodyPr anchor="ctr"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0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Attribuzione</a:t>
            </a:r>
          </a:p>
        </p:txBody>
      </p:sp>
      <p:sp>
        <p:nvSpPr>
          <p:cNvPr id="11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482346840_2880x1920.jpg"/>
          <p:cNvSpPr/>
          <p:nvPr>
            <p:ph type="pic" sz="half" idx="21"/>
          </p:nvPr>
        </p:nvSpPr>
        <p:spPr>
          <a:xfrm>
            <a:off x="6105525" y="4889500"/>
            <a:ext cx="729615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908252162_2439x1626.jpg"/>
          <p:cNvSpPr/>
          <p:nvPr>
            <p:ph type="pic" sz="half" idx="22"/>
          </p:nvPr>
        </p:nvSpPr>
        <p:spPr>
          <a:xfrm>
            <a:off x="6108700" y="-1"/>
            <a:ext cx="7302500" cy="48641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9215462_1440x2158.jpg"/>
          <p:cNvSpPr/>
          <p:nvPr>
            <p:ph type="pic" idx="23"/>
          </p:nvPr>
        </p:nvSpPr>
        <p:spPr>
          <a:xfrm>
            <a:off x="-15991" y="0"/>
            <a:ext cx="6502401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482346840_2880x1920.jpg"/>
          <p:cNvSpPr/>
          <p:nvPr>
            <p:ph type="pic" idx="21"/>
          </p:nvPr>
        </p:nvSpPr>
        <p:spPr>
          <a:xfrm>
            <a:off x="-812800" y="0"/>
            <a:ext cx="146431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Numero diapositiva"/>
          <p:cNvSpPr txBox="1"/>
          <p:nvPr>
            <p:ph type="sldNum" sz="quarter" idx="2"/>
          </p:nvPr>
        </p:nvSpPr>
        <p:spPr>
          <a:xfrm>
            <a:off x="6349999" y="90677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65910842_2880x1800.jpg"/>
          <p:cNvSpPr/>
          <p:nvPr>
            <p:ph type="pic" idx="21"/>
          </p:nvPr>
        </p:nvSpPr>
        <p:spPr>
          <a:xfrm>
            <a:off x="-2540290" y="-1128713"/>
            <a:ext cx="15621001" cy="976312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Corpo livello uno…"/>
          <p:cNvSpPr txBox="1"/>
          <p:nvPr>
            <p:ph type="body" sz="quarter" idx="1" hasCustomPrompt="1"/>
          </p:nvPr>
        </p:nvSpPr>
        <p:spPr>
          <a:xfrm>
            <a:off x="762000" y="5245100"/>
            <a:ext cx="11476038" cy="1983317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4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Sottotitolo presentazione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3" name="Autore e data"/>
          <p:cNvSpPr txBox="1"/>
          <p:nvPr>
            <p:ph type="body" sz="quarter" idx="22" hasCustomPrompt="1"/>
          </p:nvPr>
        </p:nvSpPr>
        <p:spPr>
          <a:xfrm>
            <a:off x="764381" y="8356600"/>
            <a:ext cx="11476038" cy="49225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Autore e data</a:t>
            </a:r>
          </a:p>
        </p:txBody>
      </p:sp>
      <p:sp>
        <p:nvSpPr>
          <p:cNvPr id="24" name="Titolo presentazione"/>
          <p:cNvSpPr txBox="1"/>
          <p:nvPr>
            <p:ph type="title" hasCustomPrompt="1"/>
          </p:nvPr>
        </p:nvSpPr>
        <p:spPr>
          <a:xfrm>
            <a:off x="764381" y="2108200"/>
            <a:ext cx="11476038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pc="-246" sz="8200"/>
            </a:lvl1pPr>
          </a:lstStyle>
          <a:p>
            <a:pPr/>
            <a:r>
              <a:t>Titolo presentazione</a:t>
            </a:r>
          </a:p>
        </p:txBody>
      </p:sp>
      <p:sp>
        <p:nvSpPr>
          <p:cNvPr id="2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rpo livello uno…"/>
          <p:cNvSpPr txBox="1"/>
          <p:nvPr>
            <p:ph type="body" sz="quarter" idx="1" hasCustomPrompt="1"/>
          </p:nvPr>
        </p:nvSpPr>
        <p:spPr>
          <a:xfrm>
            <a:off x="762000" y="5295900"/>
            <a:ext cx="4953000" cy="3530600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0" indent="4572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0" indent="9144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0" indent="13716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0" indent="182880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Sottotitolo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908252162_2439x1626.jpg"/>
          <p:cNvSpPr/>
          <p:nvPr>
            <p:ph type="pic" idx="21"/>
          </p:nvPr>
        </p:nvSpPr>
        <p:spPr>
          <a:xfrm>
            <a:off x="3505200" y="-127000"/>
            <a:ext cx="15024100" cy="100160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Titolo"/>
          <p:cNvSpPr txBox="1"/>
          <p:nvPr>
            <p:ph type="title" hasCustomPrompt="1"/>
          </p:nvPr>
        </p:nvSpPr>
        <p:spPr>
          <a:xfrm>
            <a:off x="762000" y="3441700"/>
            <a:ext cx="4953000" cy="1964399"/>
          </a:xfrm>
          <a:prstGeom prst="rect">
            <a:avLst/>
          </a:prstGeom>
        </p:spPr>
        <p:txBody>
          <a:bodyPr anchor="b"/>
          <a:lstStyle/>
          <a:p>
            <a:pPr/>
            <a:r>
              <a:t>Titolo</a:t>
            </a:r>
          </a:p>
        </p:txBody>
      </p:sp>
      <p:sp>
        <p:nvSpPr>
          <p:cNvPr id="3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 e 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3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44" name="Sottotitolo diapositiva"/>
          <p:cNvSpPr txBox="1"/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45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ti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74040"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olo, punti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579215462_1440x2158.jpg"/>
          <p:cNvSpPr/>
          <p:nvPr>
            <p:ph type="pic" idx="21"/>
          </p:nvPr>
        </p:nvSpPr>
        <p:spPr>
          <a:xfrm>
            <a:off x="6502400" y="-5001"/>
            <a:ext cx="6515100" cy="97636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Titolo"/>
          <p:cNvSpPr txBox="1"/>
          <p:nvPr>
            <p:ph type="title" hasCustomPrompt="1"/>
          </p:nvPr>
        </p:nvSpPr>
        <p:spPr>
          <a:xfrm>
            <a:off x="762000" y="495300"/>
            <a:ext cx="4953000" cy="1828800"/>
          </a:xfrm>
          <a:prstGeom prst="rect">
            <a:avLst/>
          </a:prstGeom>
        </p:spPr>
        <p:txBody>
          <a:bodyPr anchor="b"/>
          <a:lstStyle/>
          <a:p>
            <a:pPr/>
            <a:r>
              <a:t>Titolo</a:t>
            </a:r>
          </a:p>
        </p:txBody>
      </p:sp>
      <p:sp>
        <p:nvSpPr>
          <p:cNvPr id="62" name="Corpo livello uno…"/>
          <p:cNvSpPr txBox="1"/>
          <p:nvPr>
            <p:ph type="body" sz="half" idx="1" hasCustomPrompt="1"/>
          </p:nvPr>
        </p:nvSpPr>
        <p:spPr>
          <a:xfrm>
            <a:off x="762000" y="3534833"/>
            <a:ext cx="4953000" cy="5437717"/>
          </a:xfrm>
          <a:prstGeom prst="rect">
            <a:avLst/>
          </a:prstGeom>
        </p:spPr>
        <p:txBody>
          <a:bodyPr/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Sottotitolo diapositiva"/>
          <p:cNvSpPr txBox="1"/>
          <p:nvPr>
            <p:ph type="body" sz="quarter" idx="22" hasCustomPrompt="1"/>
          </p:nvPr>
        </p:nvSpPr>
        <p:spPr>
          <a:xfrm>
            <a:off x="762000" y="2247900"/>
            <a:ext cx="4953000" cy="65608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64" name="Numero diapositiva"/>
          <p:cNvSpPr txBox="1"/>
          <p:nvPr>
            <p:ph type="sldNum" sz="quarter" idx="2"/>
          </p:nvPr>
        </p:nvSpPr>
        <p:spPr>
          <a:xfrm>
            <a:off x="6349999" y="9067799"/>
            <a:ext cx="306325" cy="3284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olo sezione"/>
          <p:cNvSpPr txBox="1"/>
          <p:nvPr>
            <p:ph type="title" hasCustomPrompt="1"/>
          </p:nvPr>
        </p:nvSpPr>
        <p:spPr>
          <a:xfrm>
            <a:off x="762000" y="2108200"/>
            <a:ext cx="11480800" cy="3302000"/>
          </a:xfrm>
          <a:prstGeom prst="rect">
            <a:avLst/>
          </a:prstGeom>
        </p:spPr>
        <p:txBody>
          <a:bodyPr anchor="b"/>
          <a:lstStyle>
            <a:lvl1pPr>
              <a:lnSpc>
                <a:spcPct val="90000"/>
              </a:lnSpc>
              <a:defRPr spc="-246" sz="8200">
                <a:gradFill flip="none" rotWithShape="1">
                  <a:gsLst>
                    <a:gs pos="0">
                      <a:srgbClr val="00FF00"/>
                    </a:gs>
                    <a:gs pos="100000">
                      <a:srgbClr val="007DFF"/>
                    </a:gs>
                  </a:gsLst>
                  <a:lin ang="3965999" scaled="0"/>
                </a:gradFill>
              </a:defRPr>
            </a:lvl1pPr>
          </a:lstStyle>
          <a:p>
            <a:pPr/>
            <a:r>
              <a:t>Titolo sezione</a:t>
            </a:r>
          </a:p>
        </p:txBody>
      </p:sp>
      <p:sp>
        <p:nvSpPr>
          <p:cNvPr id="72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olo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</a:t>
            </a:r>
          </a:p>
        </p:txBody>
      </p:sp>
      <p:sp>
        <p:nvSpPr>
          <p:cNvPr id="80" name="Sottotitolo diapositiva"/>
          <p:cNvSpPr txBox="1"/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Sottotitolo diapositiva</a:t>
            </a:r>
          </a:p>
        </p:txBody>
      </p:sp>
      <p:sp>
        <p:nvSpPr>
          <p:cNvPr id="8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rogram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orpo livello uno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1pPr>
            <a:lvl2pPr marL="0" indent="4572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2pPr>
            <a:lvl3pPr marL="0" indent="9144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3pPr>
            <a:lvl4pPr marL="0" indent="13716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4pPr>
            <a:lvl5pPr marL="0" indent="1828800" defTabSz="584200">
              <a:lnSpc>
                <a:spcPct val="100000"/>
              </a:lnSpc>
              <a:spcBef>
                <a:spcPts val="900"/>
              </a:spcBef>
              <a:buClrTx/>
              <a:buSzTx/>
              <a:buNone/>
              <a:defRPr spc="-38" sz="3800"/>
            </a:lvl5pPr>
          </a:lstStyle>
          <a:p>
            <a:pPr/>
            <a:r>
              <a:t>Argomenti del programma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9" name="Sottotitolo programma"/>
          <p:cNvSpPr txBox="1"/>
          <p:nvPr>
            <p:ph type="body" sz="quarter" idx="21" hasCustomPrompt="1"/>
          </p:nvPr>
        </p:nvSpPr>
        <p:spPr>
          <a:xfrm>
            <a:off x="762000" y="1422400"/>
            <a:ext cx="11480800" cy="656082"/>
          </a:xfrm>
          <a:prstGeom prst="rect">
            <a:avLst/>
          </a:prstGeom>
        </p:spPr>
        <p:txBody>
          <a:bodyPr/>
          <a:lstStyle>
            <a:lvl1pPr marL="0" indent="0" algn="ctr" defTabSz="5842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3400">
                <a:solidFill>
                  <a:srgbClr val="D5D5D5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Sottotitolo programma</a:t>
            </a:r>
          </a:p>
        </p:txBody>
      </p:sp>
      <p:sp>
        <p:nvSpPr>
          <p:cNvPr id="90" name="Titolo programma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Titolo programma</a:t>
            </a:r>
          </a:p>
        </p:txBody>
      </p:sp>
      <p:sp>
        <p:nvSpPr>
          <p:cNvPr id="91" name="Numero diapositiva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gradFill flip="none" rotWithShape="1">
          <a:gsLst>
            <a:gs pos="0">
              <a:srgbClr val="000000"/>
            </a:gs>
            <a:gs pos="100000">
              <a:srgbClr val="3B3B3B"/>
            </a:gs>
          </a:gsLst>
          <a:lin ang="54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rpo livello uno…"/>
          <p:cNvSpPr txBox="1"/>
          <p:nvPr>
            <p:ph type="body" idx="1" hasCustomPrompt="1"/>
          </p:nvPr>
        </p:nvSpPr>
        <p:spPr>
          <a:xfrm>
            <a:off x="762000" y="2997200"/>
            <a:ext cx="11480800" cy="5994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Testo elenco puntato diapositiva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Titolo"/>
          <p:cNvSpPr txBox="1"/>
          <p:nvPr>
            <p:ph type="title" hasCustomPrompt="1"/>
          </p:nvPr>
        </p:nvSpPr>
        <p:spPr>
          <a:xfrm>
            <a:off x="762000" y="457200"/>
            <a:ext cx="11480800" cy="1143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Titolo</a:t>
            </a:r>
          </a:p>
        </p:txBody>
      </p:sp>
      <p:sp>
        <p:nvSpPr>
          <p:cNvPr id="4" name="Numero diapositiva"/>
          <p:cNvSpPr txBox="1"/>
          <p:nvPr>
            <p:ph type="sldNum" sz="quarter" idx="2"/>
          </p:nvPr>
        </p:nvSpPr>
        <p:spPr>
          <a:xfrm>
            <a:off x="6349999" y="9067799"/>
            <a:ext cx="306325" cy="328423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4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17399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116" strike="noStrike" sz="5800" u="none">
          <a:gradFill flip="none" rotWithShape="1">
            <a:gsLst>
              <a:gs pos="0">
                <a:srgbClr val="FFFFFF"/>
              </a:gs>
              <a:gs pos="100000">
                <a:srgbClr val="929292"/>
              </a:gs>
            </a:gsLst>
            <a:lin ang="5400000" scaled="0"/>
          </a:gra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3683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1pPr>
      <a:lvl2pPr marL="7366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2pPr>
      <a:lvl3pPr marL="11049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3pPr>
      <a:lvl4pPr marL="14732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4pPr>
      <a:lvl5pPr marL="18415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5pPr>
      <a:lvl6pPr marL="22098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6pPr>
      <a:lvl7pPr marL="25781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7pPr>
      <a:lvl8pPr marL="2946400" marR="0" indent="-368300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8pPr>
      <a:lvl9pPr marL="3318933" marR="0" indent="-372533" algn="l" defTabSz="1739900" rtl="0" latinLnBrk="0">
        <a:lnSpc>
          <a:spcPct val="90000"/>
        </a:lnSpc>
        <a:spcBef>
          <a:spcPts val="3200"/>
        </a:spcBef>
        <a:spcAft>
          <a:spcPts val="0"/>
        </a:spcAft>
        <a:buClr>
          <a:srgbClr val="FFFFFF"/>
        </a:buClr>
        <a:buSzPct val="100000"/>
        <a:buFontTx/>
        <a:buChar char="•"/>
        <a:tabLst/>
        <a:defRPr b="0" baseline="0" cap="none" i="0" spc="0" strike="noStrike" sz="3200" u="none">
          <a:solidFill>
            <a:srgbClr val="FFFFFF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3" Type="http://schemas.microsoft.com/office/2007/relationships/media" Target="../media/media1.mov"/><Relationship Id="rId4" Type="http://schemas.openxmlformats.org/officeDocument/2006/relationships/image" Target="../media/image3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video" Target="../media/media2.mov"/><Relationship Id="rId3" Type="http://schemas.microsoft.com/office/2007/relationships/media" Target="../media/media2.mov"/><Relationship Id="rId4" Type="http://schemas.openxmlformats.org/officeDocument/2006/relationships/image" Target="../media/image4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00305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VILUPPO DI UN CONTENT MANAGEMENT SYSTEM E DEPLOYMENT SU INFRASTRUTTURE CLOUD"/>
          <p:cNvSpPr txBox="1"/>
          <p:nvPr>
            <p:ph type="ctrTitle"/>
          </p:nvPr>
        </p:nvSpPr>
        <p:spPr>
          <a:xfrm>
            <a:off x="1231196" y="2841014"/>
            <a:ext cx="10529148" cy="4668557"/>
          </a:xfrm>
          <a:prstGeom prst="rect">
            <a:avLst/>
          </a:prstGeom>
        </p:spPr>
        <p:txBody>
          <a:bodyPr anchor="t"/>
          <a:lstStyle>
            <a:lvl1pPr defTabSz="825500">
              <a:lnSpc>
                <a:spcPct val="100000"/>
              </a:lnSpc>
              <a:defRPr b="1" spc="0" sz="5200">
                <a:solidFill>
                  <a:srgbClr val="FFFFFF"/>
                </a:solidFill>
                <a:latin typeface="Lucida Grande"/>
                <a:ea typeface="Lucida Grande"/>
                <a:cs typeface="Lucida Grande"/>
                <a:sym typeface="Lucida Grande"/>
              </a:defRPr>
            </a:lvl1pPr>
          </a:lstStyle>
          <a:p>
            <a:pPr/>
            <a:r>
              <a:t>SVILUPPO DI UN CONTENT MANAGEMENT SYSTEM E DEPLOYMENT SU INFRASTRUTTURE CLOUD </a:t>
            </a:r>
          </a:p>
        </p:txBody>
      </p:sp>
      <p:sp>
        <p:nvSpPr>
          <p:cNvPr id="152" name="Università degli Studi di Modena e Reggio Emilia…"/>
          <p:cNvSpPr txBox="1"/>
          <p:nvPr/>
        </p:nvSpPr>
        <p:spPr>
          <a:xfrm>
            <a:off x="1987740" y="339889"/>
            <a:ext cx="9016061" cy="12146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252871">
              <a:lnSpc>
                <a:spcPct val="120000"/>
              </a:lnSpc>
              <a:defRPr cap="small" spc="59" sz="30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t>Università degli Studi di Modena e Reggio Emilia</a:t>
            </a:r>
          </a:p>
          <a:p>
            <a:pPr defTabSz="252871">
              <a:lnSpc>
                <a:spcPct val="120000"/>
              </a:lnSpc>
              <a:defRPr cap="small" spc="59" sz="30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t>Dipartimento di Ingegneria Enzo Ferrari</a:t>
            </a:r>
          </a:p>
        </p:txBody>
      </p:sp>
      <p:sp>
        <p:nvSpPr>
          <p:cNvPr id="153" name="Linea"/>
          <p:cNvSpPr/>
          <p:nvPr/>
        </p:nvSpPr>
        <p:spPr>
          <a:xfrm>
            <a:off x="742884" y="993469"/>
            <a:ext cx="11519032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54" name="Relatore…"/>
          <p:cNvSpPr txBox="1"/>
          <p:nvPr/>
        </p:nvSpPr>
        <p:spPr>
          <a:xfrm>
            <a:off x="751962" y="7490390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20000"/>
              </a:lnSpc>
              <a:defRPr cap="small" spc="88" sz="22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20000"/>
              </a:lnSpc>
              <a:defRPr cap="small" spc="88" sz="22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155" name="Anno accademico 2020/2021"/>
          <p:cNvSpPr txBox="1"/>
          <p:nvPr/>
        </p:nvSpPr>
        <p:spPr>
          <a:xfrm>
            <a:off x="4081629" y="8790173"/>
            <a:ext cx="4828282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cap="small" spc="72" sz="24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156" name="Candidato…"/>
          <p:cNvSpPr txBox="1"/>
          <p:nvPr/>
        </p:nvSpPr>
        <p:spPr>
          <a:xfrm>
            <a:off x="8542108" y="7222450"/>
            <a:ext cx="3695555" cy="15563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20000"/>
              </a:lnSpc>
              <a:defRPr cap="small" spc="88" sz="22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20000"/>
              </a:lnSpc>
              <a:defRPr cap="small" spc="88" sz="22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157" name="Linea"/>
          <p:cNvSpPr/>
          <p:nvPr/>
        </p:nvSpPr>
        <p:spPr>
          <a:xfrm>
            <a:off x="742884" y="8592773"/>
            <a:ext cx="11519032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58" name="Corso di Laurea in Ingegneria Informatica…"/>
          <p:cNvSpPr txBox="1"/>
          <p:nvPr/>
        </p:nvSpPr>
        <p:spPr>
          <a:xfrm>
            <a:off x="3290783" y="1490077"/>
            <a:ext cx="6120811" cy="860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252871">
              <a:defRPr cap="small" spc="45" sz="23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t>Corso di Laurea in Ingegneria Informatica</a:t>
            </a:r>
          </a:p>
          <a:p>
            <a:pPr defTabSz="252871">
              <a:defRPr cap="small" spc="45" sz="2300">
                <a:solidFill>
                  <a:srgbClr val="FFFFFF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  <a:r>
              <a:t>Sede di Mantova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48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349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350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51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352" name="DEPLOYMENT"/>
          <p:cNvSpPr txBox="1"/>
          <p:nvPr/>
        </p:nvSpPr>
        <p:spPr>
          <a:xfrm>
            <a:off x="3977220" y="470941"/>
            <a:ext cx="4779988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DEPLOYMENT</a:t>
            </a:r>
          </a:p>
        </p:txBody>
      </p:sp>
      <p:sp>
        <p:nvSpPr>
          <p:cNvPr id="353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54" name="Deployment su piattaforma cloud"/>
          <p:cNvSpPr txBox="1"/>
          <p:nvPr/>
        </p:nvSpPr>
        <p:spPr>
          <a:xfrm>
            <a:off x="628079" y="2318026"/>
            <a:ext cx="759587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400"/>
              </a:lnSpc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Deployment su piattaforma cloud</a:t>
            </a:r>
          </a:p>
        </p:txBody>
      </p:sp>
      <p:sp>
        <p:nvSpPr>
          <p:cNvPr id="355" name="Linea"/>
          <p:cNvSpPr/>
          <p:nvPr/>
        </p:nvSpPr>
        <p:spPr>
          <a:xfrm>
            <a:off x="639300" y="1625600"/>
            <a:ext cx="11519031" cy="0"/>
          </a:xfrm>
          <a:prstGeom prst="line">
            <a:avLst/>
          </a:prstGeom>
          <a:ln w="101600">
            <a:solidFill>
              <a:schemeClr val="accent1">
                <a:hueOff val="381599"/>
                <a:lumOff val="-17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56" name="Heroku"/>
          <p:cNvSpPr txBox="1"/>
          <p:nvPr/>
        </p:nvSpPr>
        <p:spPr>
          <a:xfrm>
            <a:off x="640315" y="3115479"/>
            <a:ext cx="1705021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•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Heroku</a:t>
            </a:r>
          </a:p>
        </p:txBody>
      </p:sp>
      <p:sp>
        <p:nvSpPr>
          <p:cNvPr id="357" name="Container gestito"/>
          <p:cNvSpPr txBox="1"/>
          <p:nvPr/>
        </p:nvSpPr>
        <p:spPr>
          <a:xfrm>
            <a:off x="985078" y="3798632"/>
            <a:ext cx="3484723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‣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Container gestito</a:t>
            </a:r>
          </a:p>
        </p:txBody>
      </p:sp>
      <p:sp>
        <p:nvSpPr>
          <p:cNvPr id="358" name="Integrazione git"/>
          <p:cNvSpPr txBox="1"/>
          <p:nvPr/>
        </p:nvSpPr>
        <p:spPr>
          <a:xfrm>
            <a:off x="992719" y="5002952"/>
            <a:ext cx="3162946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‣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Integrazione git</a:t>
            </a:r>
          </a:p>
        </p:txBody>
      </p:sp>
      <p:sp>
        <p:nvSpPr>
          <p:cNvPr id="359" name="Integrazione con app Python"/>
          <p:cNvSpPr txBox="1"/>
          <p:nvPr/>
        </p:nvSpPr>
        <p:spPr>
          <a:xfrm>
            <a:off x="981123" y="4407142"/>
            <a:ext cx="5320715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‣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Integrazione con app Python</a:t>
            </a:r>
          </a:p>
        </p:txBody>
      </p:sp>
      <p:sp>
        <p:nvSpPr>
          <p:cNvPr id="360" name="Numero diapositiva"/>
          <p:cNvSpPr txBox="1"/>
          <p:nvPr>
            <p:ph type="sldNum" sz="quarter" idx="4294967295"/>
          </p:nvPr>
        </p:nvSpPr>
        <p:spPr>
          <a:xfrm>
            <a:off x="6349238" y="9067799"/>
            <a:ext cx="306325" cy="3284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61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62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363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64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365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366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69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370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371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72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373" name="CONCLUSIONI"/>
          <p:cNvSpPr txBox="1"/>
          <p:nvPr/>
        </p:nvSpPr>
        <p:spPr>
          <a:xfrm>
            <a:off x="3977220" y="470941"/>
            <a:ext cx="4843191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CONCLUSIONI</a:t>
            </a:r>
          </a:p>
        </p:txBody>
      </p:sp>
      <p:sp>
        <p:nvSpPr>
          <p:cNvPr id="374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75" name="Sviluppi futuri"/>
          <p:cNvSpPr txBox="1"/>
          <p:nvPr/>
        </p:nvSpPr>
        <p:spPr>
          <a:xfrm>
            <a:off x="624936" y="3438858"/>
            <a:ext cx="37654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14337" indent="-414337" algn="l" defTabSz="457200">
              <a:lnSpc>
                <a:spcPts val="5400"/>
              </a:lnSpc>
              <a:buClr>
                <a:srgbClr val="030538"/>
              </a:buClr>
              <a:buSzPct val="150000"/>
              <a:buChar char="•"/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Sviluppi futuri</a:t>
            </a:r>
          </a:p>
        </p:txBody>
      </p:sp>
      <p:sp>
        <p:nvSpPr>
          <p:cNvPr id="376" name="Linea"/>
          <p:cNvSpPr/>
          <p:nvPr/>
        </p:nvSpPr>
        <p:spPr>
          <a:xfrm>
            <a:off x="639300" y="1625600"/>
            <a:ext cx="11519031" cy="0"/>
          </a:xfrm>
          <a:prstGeom prst="line">
            <a:avLst/>
          </a:prstGeom>
          <a:ln w="101600">
            <a:solidFill>
              <a:schemeClr val="accent1">
                <a:hueOff val="381599"/>
                <a:lumOff val="-17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77" name="open-source"/>
          <p:cNvSpPr txBox="1"/>
          <p:nvPr/>
        </p:nvSpPr>
        <p:spPr>
          <a:xfrm>
            <a:off x="1071986" y="4130173"/>
            <a:ext cx="331667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14337" indent="-414337" algn="l" defTabSz="457200">
              <a:lnSpc>
                <a:spcPts val="5400"/>
              </a:lnSpc>
              <a:buClr>
                <a:srgbClr val="030538"/>
              </a:buClr>
              <a:buSzPct val="150000"/>
              <a:buChar char="‣"/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open-source</a:t>
            </a:r>
          </a:p>
        </p:txBody>
      </p:sp>
      <p:sp>
        <p:nvSpPr>
          <p:cNvPr id="378" name="Numero diapositiva"/>
          <p:cNvSpPr txBox="1"/>
          <p:nvPr>
            <p:ph type="sldNum" sz="quarter" idx="4294967295"/>
          </p:nvPr>
        </p:nvSpPr>
        <p:spPr>
          <a:xfrm>
            <a:off x="6374307" y="9067799"/>
            <a:ext cx="256186" cy="3284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79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80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381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82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383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384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85" name="versionamento"/>
          <p:cNvSpPr txBox="1"/>
          <p:nvPr/>
        </p:nvSpPr>
        <p:spPr>
          <a:xfrm>
            <a:off x="1071986" y="4797880"/>
            <a:ext cx="3960444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14337" indent="-414337" algn="l" defTabSz="457200">
              <a:lnSpc>
                <a:spcPts val="5400"/>
              </a:lnSpc>
              <a:buClr>
                <a:srgbClr val="030538"/>
              </a:buClr>
              <a:buSzPct val="150000"/>
              <a:buChar char="‣"/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versionamento</a:t>
            </a:r>
          </a:p>
        </p:txBody>
      </p:sp>
      <p:sp>
        <p:nvSpPr>
          <p:cNvPr id="386" name="Esperienza formativa"/>
          <p:cNvSpPr txBox="1"/>
          <p:nvPr/>
        </p:nvSpPr>
        <p:spPr>
          <a:xfrm>
            <a:off x="615651" y="2408651"/>
            <a:ext cx="534558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14337" indent="-414337" algn="l" defTabSz="457200">
              <a:lnSpc>
                <a:spcPts val="5400"/>
              </a:lnSpc>
              <a:buClr>
                <a:srgbClr val="030538"/>
              </a:buClr>
              <a:buSzPct val="150000"/>
              <a:buChar char="•"/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Esperienza formativa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89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390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391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92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393" name="STAFF INDACO"/>
          <p:cNvSpPr txBox="1"/>
          <p:nvPr/>
        </p:nvSpPr>
        <p:spPr>
          <a:xfrm>
            <a:off x="3922315" y="184514"/>
            <a:ext cx="516017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STAFF INDACO</a:t>
            </a:r>
          </a:p>
        </p:txBody>
      </p:sp>
      <p:sp>
        <p:nvSpPr>
          <p:cNvPr id="394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395" name="WhatsApp Image 2021-06-24 at 11.05.26 (1).jpeg" descr="WhatsApp Image 2021-06-24 at 11.05.26 (1)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88323" y="1114726"/>
            <a:ext cx="9628154" cy="6420776"/>
          </a:xfrm>
          <a:prstGeom prst="rect">
            <a:avLst/>
          </a:prstGeom>
          <a:ln w="12700">
            <a:miter lim="400000"/>
          </a:ln>
        </p:spPr>
      </p:pic>
      <p:sp>
        <p:nvSpPr>
          <p:cNvPr id="396" name="Federica, Enrico, Viola, Andrea, Marco, Marco…"/>
          <p:cNvSpPr txBox="1"/>
          <p:nvPr/>
        </p:nvSpPr>
        <p:spPr>
          <a:xfrm>
            <a:off x="1276309" y="7472018"/>
            <a:ext cx="10452182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lnSpc>
                <a:spcPts val="5400"/>
              </a:lnSpc>
              <a:defRPr cap="small" sz="3600">
                <a:latin typeface="Helvetica"/>
                <a:ea typeface="Helvetica"/>
                <a:cs typeface="Helvetica"/>
                <a:sym typeface="Helvetica"/>
              </a:defRPr>
            </a:pPr>
            <a:r>
              <a:t>Federica, Enrico, Viola, Andrea, Marco, Marco</a:t>
            </a:r>
          </a:p>
          <a:p>
            <a:pPr defTabSz="457200">
              <a:lnSpc>
                <a:spcPts val="5400"/>
              </a:lnSpc>
              <a:defRPr cap="small" sz="3600">
                <a:latin typeface="Helvetica"/>
                <a:ea typeface="Helvetica"/>
                <a:cs typeface="Helvetica"/>
                <a:sym typeface="Helvetica"/>
              </a:defRPr>
            </a:pPr>
            <a:r>
              <a:t>Irene, Guendalina, Luca, Marco</a:t>
            </a:r>
          </a:p>
        </p:txBody>
      </p:sp>
      <p:sp>
        <p:nvSpPr>
          <p:cNvPr id="397" name="Numero diapositiva"/>
          <p:cNvSpPr txBox="1"/>
          <p:nvPr>
            <p:ph type="sldNum" sz="quarter" idx="4294967295"/>
          </p:nvPr>
        </p:nvSpPr>
        <p:spPr>
          <a:xfrm>
            <a:off x="6360528" y="9067799"/>
            <a:ext cx="283744" cy="3284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98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99" name="Università degli Studi di Modena e Reggio Emilia"/>
          <p:cNvSpPr txBox="1"/>
          <p:nvPr/>
        </p:nvSpPr>
        <p:spPr>
          <a:xfrm>
            <a:off x="3330307" y="8713578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400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01" name="Dipartimento di Ingegneria Enzo Ferrari"/>
          <p:cNvSpPr txBox="1"/>
          <p:nvPr/>
        </p:nvSpPr>
        <p:spPr>
          <a:xfrm>
            <a:off x="3530885" y="9222015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402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403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06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407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408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09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410" name="GRAZIE PER L’ATTENZIONE"/>
          <p:cNvSpPr txBox="1"/>
          <p:nvPr/>
        </p:nvSpPr>
        <p:spPr>
          <a:xfrm>
            <a:off x="1890489" y="184514"/>
            <a:ext cx="9223822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GRAZIE PER L’ATTENZIONE</a:t>
            </a:r>
          </a:p>
        </p:txBody>
      </p:sp>
      <p:sp>
        <p:nvSpPr>
          <p:cNvPr id="411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412" name="WhatsApp Image 2021-06-24 at 11.05.27.jpeg" descr="WhatsApp Image 2021-06-24 at 11.05.27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9757" y="1175678"/>
            <a:ext cx="11120654" cy="7423037"/>
          </a:xfrm>
          <a:prstGeom prst="rect">
            <a:avLst/>
          </a:prstGeom>
          <a:ln w="12700">
            <a:miter lim="400000"/>
          </a:ln>
        </p:spPr>
      </p:pic>
      <p:sp>
        <p:nvSpPr>
          <p:cNvPr id="413" name="Numero diapositiva"/>
          <p:cNvSpPr txBox="1"/>
          <p:nvPr>
            <p:ph type="sldNum" sz="quarter" idx="4294967295"/>
          </p:nvPr>
        </p:nvSpPr>
        <p:spPr>
          <a:xfrm>
            <a:off x="6356083" y="9067799"/>
            <a:ext cx="292634" cy="3284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14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15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416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17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418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419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22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423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424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25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426" name="DOMANDE?"/>
          <p:cNvSpPr txBox="1"/>
          <p:nvPr/>
        </p:nvSpPr>
        <p:spPr>
          <a:xfrm>
            <a:off x="4051410" y="860140"/>
            <a:ext cx="490198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1"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pPr>
            <a:r>
              <a:t>DOMANDE?</a:t>
            </a:r>
          </a:p>
        </p:txBody>
      </p:sp>
      <p:sp>
        <p:nvSpPr>
          <p:cNvPr id="427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428" name="cubo.png" descr="cub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7292" y="2669632"/>
            <a:ext cx="3510216" cy="3688806"/>
          </a:xfrm>
          <a:prstGeom prst="rect">
            <a:avLst/>
          </a:prstGeom>
          <a:ln w="12700">
            <a:miter lim="400000"/>
          </a:ln>
        </p:spPr>
      </p:pic>
      <p:sp>
        <p:nvSpPr>
          <p:cNvPr id="429" name="Numero diapositiva"/>
          <p:cNvSpPr txBox="1"/>
          <p:nvPr>
            <p:ph type="sldNum" sz="quarter" idx="4294967295"/>
          </p:nvPr>
        </p:nvSpPr>
        <p:spPr>
          <a:xfrm>
            <a:off x="6356705" y="9067799"/>
            <a:ext cx="291390" cy="3284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30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431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432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433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434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435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8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428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TUDIO INDACO"/>
          <p:cNvSpPr txBox="1"/>
          <p:nvPr/>
        </p:nvSpPr>
        <p:spPr>
          <a:xfrm>
            <a:off x="3658381" y="463274"/>
            <a:ext cx="5688038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STUDIO INDACO</a:t>
            </a:r>
          </a:p>
        </p:txBody>
      </p:sp>
      <p:sp>
        <p:nvSpPr>
          <p:cNvPr id="161" name="Linea"/>
          <p:cNvSpPr/>
          <p:nvPr/>
        </p:nvSpPr>
        <p:spPr>
          <a:xfrm>
            <a:off x="639300" y="1625600"/>
            <a:ext cx="11519031" cy="1"/>
          </a:xfrm>
          <a:prstGeom prst="line">
            <a:avLst/>
          </a:prstGeom>
          <a:ln w="101600">
            <a:solidFill>
              <a:schemeClr val="accent1">
                <a:hueOff val="381599"/>
                <a:lumOff val="-17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62" name="Fotografia"/>
          <p:cNvSpPr txBox="1"/>
          <p:nvPr/>
        </p:nvSpPr>
        <p:spPr>
          <a:xfrm>
            <a:off x="797318" y="5535449"/>
            <a:ext cx="1939321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cap="small" sz="2800"/>
            </a:lvl1pPr>
          </a:lstStyle>
          <a:p>
            <a:pPr/>
            <a:r>
              <a:t>Fotografia</a:t>
            </a:r>
          </a:p>
        </p:txBody>
      </p:sp>
      <p:sp>
        <p:nvSpPr>
          <p:cNvPr id="163" name="Marketing"/>
          <p:cNvSpPr txBox="1"/>
          <p:nvPr/>
        </p:nvSpPr>
        <p:spPr>
          <a:xfrm>
            <a:off x="789370" y="4924242"/>
            <a:ext cx="181423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cap="small" sz="2800"/>
            </a:lvl1pPr>
          </a:lstStyle>
          <a:p>
            <a:pPr/>
            <a:r>
              <a:t>Marketing</a:t>
            </a:r>
          </a:p>
        </p:txBody>
      </p:sp>
      <p:sp>
        <p:nvSpPr>
          <p:cNvPr id="164" name="Realizzazione siti internet"/>
          <p:cNvSpPr txBox="1"/>
          <p:nvPr/>
        </p:nvSpPr>
        <p:spPr>
          <a:xfrm>
            <a:off x="779264" y="4313036"/>
            <a:ext cx="437507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cap="small" sz="2800" u="sng"/>
            </a:lvl1pPr>
          </a:lstStyle>
          <a:p>
            <a:pPr/>
            <a:r>
              <a:t>Realizzazione siti internet</a:t>
            </a:r>
          </a:p>
        </p:txBody>
      </p:sp>
      <p:sp>
        <p:nvSpPr>
          <p:cNvPr id="165" name="1O dipendenti"/>
          <p:cNvSpPr txBox="1"/>
          <p:nvPr/>
        </p:nvSpPr>
        <p:spPr>
          <a:xfrm>
            <a:off x="767979" y="3151600"/>
            <a:ext cx="286204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cap="small" sz="2800"/>
            </a:lvl1pPr>
          </a:lstStyle>
          <a:p>
            <a:pPr/>
            <a:r>
              <a:t>1O dipendenti</a:t>
            </a:r>
          </a:p>
        </p:txBody>
      </p:sp>
      <p:sp>
        <p:nvSpPr>
          <p:cNvPr id="166" name="Nata nel 2013"/>
          <p:cNvSpPr txBox="1"/>
          <p:nvPr/>
        </p:nvSpPr>
        <p:spPr>
          <a:xfrm>
            <a:off x="800101" y="2537779"/>
            <a:ext cx="258992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defRPr cap="small" sz="2800"/>
            </a:lvl1pPr>
          </a:lstStyle>
          <a:p>
            <a:pPr/>
            <a:r>
              <a:t>Nata nel 2013</a:t>
            </a:r>
          </a:p>
        </p:txBody>
      </p:sp>
      <p:pic>
        <p:nvPicPr>
          <p:cNvPr id="167" name="logo_studioindaco.png" descr="logo_studioindac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26711" y="2420565"/>
            <a:ext cx="4504294" cy="4504294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69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170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1" name="Anno accademico 2020/2021"/>
          <p:cNvSpPr txBox="1"/>
          <p:nvPr/>
        </p:nvSpPr>
        <p:spPr>
          <a:xfrm>
            <a:off x="8096075" y="6258097"/>
            <a:ext cx="3765407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172" name="Dipartimento di Ingegneria Enzo Ferrari"/>
          <p:cNvSpPr txBox="1"/>
          <p:nvPr/>
        </p:nvSpPr>
        <p:spPr>
          <a:xfrm>
            <a:off x="3530885" y="9207170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173" name="Numero diapositiva"/>
          <p:cNvSpPr txBox="1"/>
          <p:nvPr>
            <p:ph type="sldNum" sz="quarter" idx="4294967295"/>
          </p:nvPr>
        </p:nvSpPr>
        <p:spPr>
          <a:xfrm>
            <a:off x="11226982" y="8932983"/>
            <a:ext cx="1557615" cy="58166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27000" tIns="127000" rIns="127000" bIns="127000"/>
          <a:lstStyle>
            <a:lvl1pPr>
              <a:defRPr sz="2000"/>
            </a:lvl1pPr>
          </a:lstStyle>
          <a:p>
            <a:pPr/>
            <a:fld id="{86CB4B4D-7CA3-9044-876B-883B54F8677D}" type="slidenum"/>
          </a:p>
        </p:txBody>
      </p:sp>
      <p:sp>
        <p:nvSpPr>
          <p:cNvPr id="174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OBIETTIVO"/>
          <p:cNvSpPr txBox="1"/>
          <p:nvPr/>
        </p:nvSpPr>
        <p:spPr>
          <a:xfrm>
            <a:off x="4589971" y="463274"/>
            <a:ext cx="3824859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OBIETTIVO</a:t>
            </a:r>
          </a:p>
        </p:txBody>
      </p:sp>
      <p:sp>
        <p:nvSpPr>
          <p:cNvPr id="177" name="Linea"/>
          <p:cNvSpPr/>
          <p:nvPr/>
        </p:nvSpPr>
        <p:spPr>
          <a:xfrm>
            <a:off x="639300" y="1625600"/>
            <a:ext cx="11519031" cy="0"/>
          </a:xfrm>
          <a:prstGeom prst="line">
            <a:avLst/>
          </a:prstGeom>
          <a:ln w="101600">
            <a:solidFill>
              <a:schemeClr val="accent1">
                <a:hueOff val="381599"/>
                <a:lumOff val="-17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8" name="CUBO"/>
          <p:cNvSpPr txBox="1"/>
          <p:nvPr/>
        </p:nvSpPr>
        <p:spPr>
          <a:xfrm>
            <a:off x="1024611" y="2001491"/>
            <a:ext cx="1404175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500"/>
            </a:lvl1pPr>
          </a:lstStyle>
          <a:p>
            <a:pPr/>
            <a:r>
              <a:t>CUBO</a:t>
            </a:r>
          </a:p>
        </p:txBody>
      </p:sp>
      <p:sp>
        <p:nvSpPr>
          <p:cNvPr id="179" name="Content Management System"/>
          <p:cNvSpPr txBox="1"/>
          <p:nvPr/>
        </p:nvSpPr>
        <p:spPr>
          <a:xfrm>
            <a:off x="1035750" y="2640256"/>
            <a:ext cx="489976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cap="small" sz="2800"/>
            </a:lvl1pPr>
          </a:lstStyle>
          <a:p>
            <a:pPr/>
            <a:r>
              <a:t>Content Management System</a:t>
            </a:r>
          </a:p>
        </p:txBody>
      </p:sp>
      <p:sp>
        <p:nvSpPr>
          <p:cNvPr id="180" name="Autogestione contenuti"/>
          <p:cNvSpPr txBox="1"/>
          <p:nvPr/>
        </p:nvSpPr>
        <p:spPr>
          <a:xfrm>
            <a:off x="1066423" y="4553999"/>
            <a:ext cx="4497453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•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Autogestione contenuti</a:t>
            </a:r>
          </a:p>
        </p:txBody>
      </p:sp>
      <p:sp>
        <p:nvSpPr>
          <p:cNvPr id="181" name="Focus sul miglioramento del SW"/>
          <p:cNvSpPr txBox="1"/>
          <p:nvPr/>
        </p:nvSpPr>
        <p:spPr>
          <a:xfrm>
            <a:off x="1061492" y="5272592"/>
            <a:ext cx="5963712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•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Focus sul miglioramento del SW</a:t>
            </a:r>
          </a:p>
        </p:txBody>
      </p:sp>
      <p:sp>
        <p:nvSpPr>
          <p:cNvPr id="182" name="Apprendimento veloce e Facilità d’uso"/>
          <p:cNvSpPr txBox="1"/>
          <p:nvPr/>
        </p:nvSpPr>
        <p:spPr>
          <a:xfrm>
            <a:off x="1033637" y="5922510"/>
            <a:ext cx="6892787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•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Apprendimento veloce e Facilità d’uso</a:t>
            </a:r>
          </a:p>
        </p:txBody>
      </p:sp>
      <p:pic>
        <p:nvPicPr>
          <p:cNvPr id="183" name="cubo.png" descr="cub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77780" y="2518881"/>
            <a:ext cx="3510216" cy="3688806"/>
          </a:xfrm>
          <a:prstGeom prst="rect">
            <a:avLst/>
          </a:prstGeom>
          <a:ln w="12700">
            <a:miter lim="400000"/>
          </a:ln>
        </p:spPr>
      </p:pic>
      <p:sp>
        <p:nvSpPr>
          <p:cNvPr id="184" name="A. F. A."/>
          <p:cNvSpPr txBox="1"/>
          <p:nvPr/>
        </p:nvSpPr>
        <p:spPr>
          <a:xfrm>
            <a:off x="2585159" y="3711732"/>
            <a:ext cx="1646611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small" sz="3500"/>
            </a:lvl1pPr>
          </a:lstStyle>
          <a:p>
            <a:pPr/>
            <a:r>
              <a:t>A. F. A.</a:t>
            </a:r>
          </a:p>
        </p:txBody>
      </p:sp>
      <p:sp>
        <p:nvSpPr>
          <p:cNvPr id="185" name="Numero diapositiva"/>
          <p:cNvSpPr txBox="1"/>
          <p:nvPr>
            <p:ph type="sldNum" sz="quarter" idx="4294967295"/>
          </p:nvPr>
        </p:nvSpPr>
        <p:spPr>
          <a:xfrm>
            <a:off x="11226982" y="9033821"/>
            <a:ext cx="1557614" cy="4808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27000" tIns="127000" rIns="127000" bIns="127000"/>
          <a:lstStyle/>
          <a:p>
            <a:pPr/>
            <a:fld id="{86CB4B4D-7CA3-9044-876B-883B54F8677D}" type="slidenum"/>
          </a:p>
        </p:txBody>
      </p:sp>
      <p:sp>
        <p:nvSpPr>
          <p:cNvPr id="186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187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88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189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190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91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192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193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4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195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6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197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198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99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200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201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0" presetID="19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Class="entr" nodeType="afterEffect" presetSubtype="10" presetID="19" grpId="2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7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400"/>
                            </p:stCondLst>
                            <p:childTnLst>
                              <p:par>
                                <p:cTn id="15" presetClass="entr" nodeType="afterEffect" presetSubtype="10" presetID="19" grpId="3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100"/>
                            </p:stCondLst>
                            <p:childTnLst>
                              <p:par>
                                <p:cTn id="20" presetClass="entr" nodeType="afterEffect" presetSubtype="10" presetID="19" grpId="4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0" grpId="2"/>
      <p:bldP build="whole" bldLvl="1" animBg="1" rev="0" advAuto="0" spid="181" grpId="3"/>
      <p:bldP build="whole" bldLvl="1" animBg="1" rev="0" advAuto="0" spid="184" grpId="1"/>
      <p:bldP build="whole" bldLvl="1" animBg="1" rev="0" advAuto="0" spid="182" grpId="4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OBIETTIVO"/>
          <p:cNvSpPr txBox="1"/>
          <p:nvPr/>
        </p:nvSpPr>
        <p:spPr>
          <a:xfrm>
            <a:off x="4589970" y="463274"/>
            <a:ext cx="3824860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OBIETTIVO</a:t>
            </a:r>
          </a:p>
        </p:txBody>
      </p:sp>
      <p:sp>
        <p:nvSpPr>
          <p:cNvPr id="206" name="Linea"/>
          <p:cNvSpPr/>
          <p:nvPr/>
        </p:nvSpPr>
        <p:spPr>
          <a:xfrm>
            <a:off x="639300" y="1625600"/>
            <a:ext cx="11519031" cy="0"/>
          </a:xfrm>
          <a:prstGeom prst="line">
            <a:avLst/>
          </a:prstGeom>
          <a:ln w="101600">
            <a:solidFill>
              <a:schemeClr val="accent1">
                <a:hueOff val="381599"/>
                <a:lumOff val="-17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07" name="CUBO"/>
          <p:cNvSpPr txBox="1"/>
          <p:nvPr/>
        </p:nvSpPr>
        <p:spPr>
          <a:xfrm>
            <a:off x="1157119" y="2061791"/>
            <a:ext cx="1512869" cy="622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3500"/>
            </a:lvl1pPr>
          </a:lstStyle>
          <a:p>
            <a:pPr/>
            <a:r>
              <a:t>CUBO</a:t>
            </a:r>
          </a:p>
        </p:txBody>
      </p:sp>
      <p:sp>
        <p:nvSpPr>
          <p:cNvPr id="208" name="Veloce"/>
          <p:cNvSpPr txBox="1"/>
          <p:nvPr/>
        </p:nvSpPr>
        <p:spPr>
          <a:xfrm>
            <a:off x="1243436" y="4844957"/>
            <a:ext cx="1638172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•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Veloce</a:t>
            </a:r>
          </a:p>
        </p:txBody>
      </p:sp>
      <p:sp>
        <p:nvSpPr>
          <p:cNvPr id="209" name="Sviluppato in Python / Django"/>
          <p:cNvSpPr txBox="1"/>
          <p:nvPr/>
        </p:nvSpPr>
        <p:spPr>
          <a:xfrm>
            <a:off x="1270891" y="2855715"/>
            <a:ext cx="547163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•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Sviluppato in Python / Django</a:t>
            </a:r>
          </a:p>
        </p:txBody>
      </p:sp>
      <p:sp>
        <p:nvSpPr>
          <p:cNvPr id="210" name="Sicuro"/>
          <p:cNvSpPr txBox="1"/>
          <p:nvPr/>
        </p:nvSpPr>
        <p:spPr>
          <a:xfrm>
            <a:off x="1278373" y="5533029"/>
            <a:ext cx="1590388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•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Sicuro</a:t>
            </a:r>
          </a:p>
        </p:txBody>
      </p:sp>
      <p:pic>
        <p:nvPicPr>
          <p:cNvPr id="211" name="cubo.png" descr="cub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77780" y="2518881"/>
            <a:ext cx="3510216" cy="3688806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Modulare"/>
          <p:cNvSpPr txBox="1"/>
          <p:nvPr/>
        </p:nvSpPr>
        <p:spPr>
          <a:xfrm>
            <a:off x="1217289" y="4156884"/>
            <a:ext cx="2108092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•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Modulare</a:t>
            </a:r>
          </a:p>
        </p:txBody>
      </p:sp>
      <p:sp>
        <p:nvSpPr>
          <p:cNvPr id="213" name="Numero diapositiva"/>
          <p:cNvSpPr txBox="1"/>
          <p:nvPr>
            <p:ph type="sldNum" sz="quarter" idx="4294967295"/>
          </p:nvPr>
        </p:nvSpPr>
        <p:spPr>
          <a:xfrm>
            <a:off x="11226982" y="9033821"/>
            <a:ext cx="1557614" cy="4808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27000" tIns="127000" rIns="127000" bIns="127000"/>
          <a:lstStyle/>
          <a:p>
            <a:pPr/>
            <a:fld id="{86CB4B4D-7CA3-9044-876B-883B54F8677D}" type="slidenum"/>
          </a:p>
        </p:txBody>
      </p:sp>
      <p:sp>
        <p:nvSpPr>
          <p:cNvPr id="214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15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216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7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218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219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20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221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222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3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224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5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26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227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8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229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230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ONTRIBUTI AL CUBO"/>
          <p:cNvSpPr txBox="1"/>
          <p:nvPr/>
        </p:nvSpPr>
        <p:spPr>
          <a:xfrm>
            <a:off x="2616274" y="373408"/>
            <a:ext cx="7565083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CONTRIBUTI AL CUBO</a:t>
            </a:r>
          </a:p>
        </p:txBody>
      </p:sp>
      <p:sp>
        <p:nvSpPr>
          <p:cNvPr id="235" name="Linea"/>
          <p:cNvSpPr/>
          <p:nvPr/>
        </p:nvSpPr>
        <p:spPr>
          <a:xfrm>
            <a:off x="639300" y="1625600"/>
            <a:ext cx="11519031" cy="0"/>
          </a:xfrm>
          <a:prstGeom prst="line">
            <a:avLst/>
          </a:prstGeom>
          <a:ln w="101600">
            <a:solidFill>
              <a:schemeClr val="accent1">
                <a:hueOff val="381599"/>
                <a:lumOff val="-17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36" name="Blocchi cubo"/>
          <p:cNvSpPr txBox="1"/>
          <p:nvPr/>
        </p:nvSpPr>
        <p:spPr>
          <a:xfrm>
            <a:off x="1144332" y="3794068"/>
            <a:ext cx="2753172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‣"/>
              <a:defRPr b="1" cap="small" sz="2800" u="sng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Blocchi cubo</a:t>
            </a:r>
          </a:p>
        </p:txBody>
      </p:sp>
      <p:sp>
        <p:nvSpPr>
          <p:cNvPr id="237" name="Implementazioni admin"/>
          <p:cNvSpPr txBox="1"/>
          <p:nvPr/>
        </p:nvSpPr>
        <p:spPr>
          <a:xfrm>
            <a:off x="1243320" y="4487315"/>
            <a:ext cx="4058752" cy="533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‣"/>
              <a:defRPr cap="small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Implementazioni admin</a:t>
            </a:r>
          </a:p>
        </p:txBody>
      </p:sp>
      <p:sp>
        <p:nvSpPr>
          <p:cNvPr id="238" name="Migliorie ed aggiunte di funzionalità a diversi livelli dello stack dell’architettura Web. Ad esempio:"/>
          <p:cNvSpPr txBox="1"/>
          <p:nvPr/>
        </p:nvSpPr>
        <p:spPr>
          <a:xfrm>
            <a:off x="726878" y="2497657"/>
            <a:ext cx="11551044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02828" indent="-402828" algn="l" defTabSz="457200">
              <a:lnSpc>
                <a:spcPts val="5200"/>
              </a:lnSpc>
              <a:buClr>
                <a:srgbClr val="030538"/>
              </a:buClr>
              <a:buSzPct val="150000"/>
              <a:buChar char="•"/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Migliorie ed aggiunte di funzionalità a diversi livelli dello stack dell’architettura Web. Ad esempio:</a:t>
            </a:r>
          </a:p>
        </p:txBody>
      </p:sp>
      <p:sp>
        <p:nvSpPr>
          <p:cNvPr id="239" name="Valutazione infrastruttura di deployment…"/>
          <p:cNvSpPr txBox="1"/>
          <p:nvPr/>
        </p:nvSpPr>
        <p:spPr>
          <a:xfrm>
            <a:off x="1239429" y="6163202"/>
            <a:ext cx="7555960" cy="965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‣"/>
              <a:defRPr cap="small" sz="2800">
                <a:latin typeface="Helvetica"/>
                <a:ea typeface="Helvetica"/>
                <a:cs typeface="Helvetica"/>
                <a:sym typeface="Helvetica"/>
              </a:defRPr>
            </a:pPr>
            <a:r>
              <a:t>Valutazione infrastruttura di deployment</a:t>
            </a:r>
          </a:p>
          <a:p>
            <a:pPr marL="322262" indent="-322262" algn="l" defTabSz="457200">
              <a:lnSpc>
                <a:spcPts val="4400"/>
              </a:lnSpc>
              <a:buClr>
                <a:srgbClr val="030538"/>
              </a:buClr>
              <a:buSzPct val="150000"/>
              <a:buChar char="‣"/>
              <a:defRPr cap="small" sz="2800">
                <a:latin typeface="Helvetica"/>
                <a:ea typeface="Helvetica"/>
                <a:cs typeface="Helvetica"/>
                <a:sym typeface="Helvetica"/>
              </a:defRPr>
            </a:pPr>
            <a:r>
              <a:t>Analisi di diverse soluzioni cloud</a:t>
            </a:r>
          </a:p>
        </p:txBody>
      </p:sp>
      <p:sp>
        <p:nvSpPr>
          <p:cNvPr id="240" name="Analisi deployment. Ad esempio:"/>
          <p:cNvSpPr txBox="1"/>
          <p:nvPr/>
        </p:nvSpPr>
        <p:spPr>
          <a:xfrm>
            <a:off x="726877" y="5519440"/>
            <a:ext cx="11551045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marL="402828" indent="-402828" algn="l" defTabSz="457200">
              <a:lnSpc>
                <a:spcPts val="5200"/>
              </a:lnSpc>
              <a:buClr>
                <a:srgbClr val="030538"/>
              </a:buClr>
              <a:buSzPct val="150000"/>
              <a:buChar char="•"/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Analisi deployment. Ad esempio:</a:t>
            </a:r>
          </a:p>
        </p:txBody>
      </p:sp>
      <p:sp>
        <p:nvSpPr>
          <p:cNvPr id="241" name="Numero diapositiva"/>
          <p:cNvSpPr txBox="1"/>
          <p:nvPr>
            <p:ph type="sldNum" sz="quarter" idx="4294967295"/>
          </p:nvPr>
        </p:nvSpPr>
        <p:spPr>
          <a:xfrm>
            <a:off x="11226982" y="9033821"/>
            <a:ext cx="1557614" cy="4808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127000" tIns="127000" rIns="127000" bIns="127000"/>
          <a:lstStyle/>
          <a:p>
            <a:pPr/>
            <a:fld id="{86CB4B4D-7CA3-9044-876B-883B54F8677D}" type="slidenum"/>
          </a:p>
        </p:txBody>
      </p:sp>
      <p:sp>
        <p:nvSpPr>
          <p:cNvPr id="242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43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244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5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246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247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48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249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250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1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252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3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54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255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56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257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258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61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262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263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4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265" name="BLOCCHI CUBO"/>
          <p:cNvSpPr txBox="1"/>
          <p:nvPr/>
        </p:nvSpPr>
        <p:spPr>
          <a:xfrm>
            <a:off x="3868787" y="373408"/>
            <a:ext cx="5267226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BLOCCHI CUBO</a:t>
            </a:r>
          </a:p>
        </p:txBody>
      </p:sp>
      <p:sp>
        <p:nvSpPr>
          <p:cNvPr id="266" name="Linea"/>
          <p:cNvSpPr/>
          <p:nvPr/>
        </p:nvSpPr>
        <p:spPr>
          <a:xfrm>
            <a:off x="639300" y="1625600"/>
            <a:ext cx="11519031" cy="0"/>
          </a:xfrm>
          <a:prstGeom prst="line">
            <a:avLst/>
          </a:prstGeom>
          <a:ln w="101600">
            <a:solidFill>
              <a:schemeClr val="accent1">
                <a:hueOff val="381599"/>
                <a:lumOff val="-17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7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68" name="Elementi predefiniti di vario tipo per costruire pagine web"/>
          <p:cNvSpPr txBox="1"/>
          <p:nvPr/>
        </p:nvSpPr>
        <p:spPr>
          <a:xfrm>
            <a:off x="726878" y="2771384"/>
            <a:ext cx="7268052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400"/>
              </a:lnSpc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Elementi predefiniti di vario tipo per costruire pagine web</a:t>
            </a:r>
          </a:p>
        </p:txBody>
      </p:sp>
      <p:sp>
        <p:nvSpPr>
          <p:cNvPr id="269" name="Componibili"/>
          <p:cNvSpPr txBox="1"/>
          <p:nvPr/>
        </p:nvSpPr>
        <p:spPr>
          <a:xfrm>
            <a:off x="714178" y="5129431"/>
            <a:ext cx="4433171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400"/>
              </a:lnSpc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Componibili</a:t>
            </a:r>
          </a:p>
        </p:txBody>
      </p:sp>
      <p:sp>
        <p:nvSpPr>
          <p:cNvPr id="270" name="Libertà di espressione"/>
          <p:cNvSpPr txBox="1"/>
          <p:nvPr/>
        </p:nvSpPr>
        <p:spPr>
          <a:xfrm>
            <a:off x="712032" y="7027022"/>
            <a:ext cx="688038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400"/>
              </a:lnSpc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Libertà di espressione</a:t>
            </a:r>
          </a:p>
        </p:txBody>
      </p:sp>
      <p:sp>
        <p:nvSpPr>
          <p:cNvPr id="271" name="Testo"/>
          <p:cNvSpPr txBox="1"/>
          <p:nvPr/>
        </p:nvSpPr>
        <p:spPr>
          <a:xfrm>
            <a:off x="9276614" y="2764357"/>
            <a:ext cx="249228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272" name="Immagini"/>
          <p:cNvSpPr txBox="1"/>
          <p:nvPr/>
        </p:nvSpPr>
        <p:spPr>
          <a:xfrm>
            <a:off x="9276614" y="3591173"/>
            <a:ext cx="328823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Immagini</a:t>
            </a:r>
          </a:p>
        </p:txBody>
      </p:sp>
      <p:sp>
        <p:nvSpPr>
          <p:cNvPr id="273" name="Documenti"/>
          <p:cNvSpPr txBox="1"/>
          <p:nvPr/>
        </p:nvSpPr>
        <p:spPr>
          <a:xfrm>
            <a:off x="9276614" y="5129431"/>
            <a:ext cx="328823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Documenti</a:t>
            </a:r>
          </a:p>
        </p:txBody>
      </p:sp>
      <p:sp>
        <p:nvSpPr>
          <p:cNvPr id="274" name="Citazioni"/>
          <p:cNvSpPr txBox="1"/>
          <p:nvPr/>
        </p:nvSpPr>
        <p:spPr>
          <a:xfrm>
            <a:off x="9276614" y="5990910"/>
            <a:ext cx="328823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Citazioni</a:t>
            </a:r>
          </a:p>
        </p:txBody>
      </p:sp>
      <p:sp>
        <p:nvSpPr>
          <p:cNvPr id="275" name="Video"/>
          <p:cNvSpPr txBox="1"/>
          <p:nvPr/>
        </p:nvSpPr>
        <p:spPr>
          <a:xfrm>
            <a:off x="9276614" y="4360302"/>
            <a:ext cx="328823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Video</a:t>
            </a:r>
          </a:p>
        </p:txBody>
      </p:sp>
      <p:sp>
        <p:nvSpPr>
          <p:cNvPr id="276" name="Prodotti"/>
          <p:cNvSpPr txBox="1"/>
          <p:nvPr/>
        </p:nvSpPr>
        <p:spPr>
          <a:xfrm>
            <a:off x="9276614" y="6921505"/>
            <a:ext cx="328823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Prodotti</a:t>
            </a:r>
          </a:p>
        </p:txBody>
      </p:sp>
      <p:sp>
        <p:nvSpPr>
          <p:cNvPr id="277" name="Rettangolo"/>
          <p:cNvSpPr/>
          <p:nvPr/>
        </p:nvSpPr>
        <p:spPr>
          <a:xfrm>
            <a:off x="8984726" y="2619216"/>
            <a:ext cx="3076055" cy="5228740"/>
          </a:xfrm>
          <a:prstGeom prst="rect">
            <a:avLst/>
          </a:prstGeom>
          <a:ln w="63500">
            <a:solidFill>
              <a:srgbClr val="030538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78" name="Numero diapositiva"/>
          <p:cNvSpPr txBox="1"/>
          <p:nvPr>
            <p:ph type="sldNum" sz="quarter" idx="4294967295"/>
          </p:nvPr>
        </p:nvSpPr>
        <p:spPr>
          <a:xfrm>
            <a:off x="6390220" y="9067799"/>
            <a:ext cx="224360" cy="3284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9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80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281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82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283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284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287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288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289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0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291" name="BLOCCHI CUBO"/>
          <p:cNvSpPr txBox="1"/>
          <p:nvPr/>
        </p:nvSpPr>
        <p:spPr>
          <a:xfrm>
            <a:off x="3868787" y="379801"/>
            <a:ext cx="5267226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BLOCCHI CUBO</a:t>
            </a:r>
          </a:p>
        </p:txBody>
      </p:sp>
      <p:sp>
        <p:nvSpPr>
          <p:cNvPr id="292" name="Linea"/>
          <p:cNvSpPr/>
          <p:nvPr/>
        </p:nvSpPr>
        <p:spPr>
          <a:xfrm>
            <a:off x="639300" y="1625600"/>
            <a:ext cx="11519031" cy="0"/>
          </a:xfrm>
          <a:prstGeom prst="line">
            <a:avLst/>
          </a:prstGeom>
          <a:ln w="101600">
            <a:solidFill>
              <a:schemeClr val="accent1">
                <a:hueOff val="381599"/>
                <a:lumOff val="-17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3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94" name="Vue.js"/>
          <p:cNvSpPr txBox="1"/>
          <p:nvPr/>
        </p:nvSpPr>
        <p:spPr>
          <a:xfrm>
            <a:off x="772920" y="3667848"/>
            <a:ext cx="169277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400"/>
              </a:lnSpc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Vue.js</a:t>
            </a:r>
          </a:p>
        </p:txBody>
      </p:sp>
      <p:sp>
        <p:nvSpPr>
          <p:cNvPr id="295" name="Difficili da inserire come campi in una tabella"/>
          <p:cNvSpPr txBox="1"/>
          <p:nvPr/>
        </p:nvSpPr>
        <p:spPr>
          <a:xfrm>
            <a:off x="749446" y="4598089"/>
            <a:ext cx="6813920" cy="1193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400"/>
              </a:lnSpc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Difficili da inserire come campi in una tabella</a:t>
            </a:r>
          </a:p>
        </p:txBody>
      </p:sp>
      <p:sp>
        <p:nvSpPr>
          <p:cNvPr id="296" name="Json"/>
          <p:cNvSpPr txBox="1"/>
          <p:nvPr/>
        </p:nvSpPr>
        <p:spPr>
          <a:xfrm>
            <a:off x="728259" y="6074429"/>
            <a:ext cx="157104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400"/>
              </a:lnSpc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Json </a:t>
            </a:r>
          </a:p>
        </p:txBody>
      </p:sp>
      <p:sp>
        <p:nvSpPr>
          <p:cNvPr id="297" name="Dinaminci"/>
          <p:cNvSpPr txBox="1"/>
          <p:nvPr/>
        </p:nvSpPr>
        <p:spPr>
          <a:xfrm>
            <a:off x="772920" y="2737607"/>
            <a:ext cx="254152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400"/>
              </a:lnSpc>
              <a:defRPr cap="small" sz="3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Dinaminci</a:t>
            </a:r>
          </a:p>
        </p:txBody>
      </p:sp>
      <p:sp>
        <p:nvSpPr>
          <p:cNvPr id="298" name="Testo"/>
          <p:cNvSpPr txBox="1"/>
          <p:nvPr/>
        </p:nvSpPr>
        <p:spPr>
          <a:xfrm>
            <a:off x="9276614" y="2764357"/>
            <a:ext cx="249228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Testo</a:t>
            </a:r>
          </a:p>
        </p:txBody>
      </p:sp>
      <p:sp>
        <p:nvSpPr>
          <p:cNvPr id="299" name="Immagini"/>
          <p:cNvSpPr txBox="1"/>
          <p:nvPr/>
        </p:nvSpPr>
        <p:spPr>
          <a:xfrm>
            <a:off x="9276614" y="3591173"/>
            <a:ext cx="328823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Immagini</a:t>
            </a:r>
          </a:p>
        </p:txBody>
      </p:sp>
      <p:sp>
        <p:nvSpPr>
          <p:cNvPr id="300" name="Documenti"/>
          <p:cNvSpPr txBox="1"/>
          <p:nvPr/>
        </p:nvSpPr>
        <p:spPr>
          <a:xfrm>
            <a:off x="9276614" y="5129431"/>
            <a:ext cx="328823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Documenti</a:t>
            </a:r>
          </a:p>
        </p:txBody>
      </p:sp>
      <p:sp>
        <p:nvSpPr>
          <p:cNvPr id="301" name="Citazioni"/>
          <p:cNvSpPr txBox="1"/>
          <p:nvPr/>
        </p:nvSpPr>
        <p:spPr>
          <a:xfrm>
            <a:off x="9276614" y="5990910"/>
            <a:ext cx="328823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Citazioni</a:t>
            </a:r>
          </a:p>
        </p:txBody>
      </p:sp>
      <p:sp>
        <p:nvSpPr>
          <p:cNvPr id="302" name="Video"/>
          <p:cNvSpPr txBox="1"/>
          <p:nvPr/>
        </p:nvSpPr>
        <p:spPr>
          <a:xfrm>
            <a:off x="9276614" y="4360302"/>
            <a:ext cx="328823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Video</a:t>
            </a:r>
          </a:p>
        </p:txBody>
      </p:sp>
      <p:sp>
        <p:nvSpPr>
          <p:cNvPr id="303" name="Prodotti"/>
          <p:cNvSpPr txBox="1"/>
          <p:nvPr/>
        </p:nvSpPr>
        <p:spPr>
          <a:xfrm>
            <a:off x="9276614" y="6921505"/>
            <a:ext cx="3288230" cy="635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lnSpc>
                <a:spcPts val="5200"/>
              </a:lnSpc>
              <a:defRPr cap="small" sz="35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Prodotti</a:t>
            </a:r>
          </a:p>
        </p:txBody>
      </p:sp>
      <p:sp>
        <p:nvSpPr>
          <p:cNvPr id="304" name="Rettangolo"/>
          <p:cNvSpPr/>
          <p:nvPr/>
        </p:nvSpPr>
        <p:spPr>
          <a:xfrm>
            <a:off x="8984726" y="2619216"/>
            <a:ext cx="3076055" cy="5228740"/>
          </a:xfrm>
          <a:prstGeom prst="rect">
            <a:avLst/>
          </a:prstGeom>
          <a:ln w="63500">
            <a:solidFill>
              <a:srgbClr val="030538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05" name="Numero diapositiva"/>
          <p:cNvSpPr txBox="1"/>
          <p:nvPr>
            <p:ph type="sldNum" sz="quarter" idx="4294967295"/>
          </p:nvPr>
        </p:nvSpPr>
        <p:spPr>
          <a:xfrm>
            <a:off x="6398577" y="9067799"/>
            <a:ext cx="207646" cy="3284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6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07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308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09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310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311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14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315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316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17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318" name="CASI D’ESEMPIO"/>
          <p:cNvSpPr txBox="1"/>
          <p:nvPr/>
        </p:nvSpPr>
        <p:spPr>
          <a:xfrm>
            <a:off x="3868787" y="379802"/>
            <a:ext cx="5509395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CASI D’ESEMPIO</a:t>
            </a:r>
          </a:p>
        </p:txBody>
      </p:sp>
      <p:sp>
        <p:nvSpPr>
          <p:cNvPr id="319" name="Linea"/>
          <p:cNvSpPr/>
          <p:nvPr/>
        </p:nvSpPr>
        <p:spPr>
          <a:xfrm>
            <a:off x="639300" y="1625600"/>
            <a:ext cx="11519031" cy="0"/>
          </a:xfrm>
          <a:prstGeom prst="line">
            <a:avLst/>
          </a:prstGeom>
          <a:ln w="101600">
            <a:solidFill>
              <a:schemeClr val="accent1">
                <a:hueOff val="381599"/>
                <a:lumOff val="-17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0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321" name="Registrazione schermo 2021-07-14 alle 09.16.45.mov" descr="Registrazione schermo 2021-07-14 alle 09.16.45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405722" y="1563503"/>
            <a:ext cx="11986187" cy="6821882"/>
          </a:xfrm>
          <a:prstGeom prst="rect">
            <a:avLst/>
          </a:prstGeom>
          <a:ln w="12700">
            <a:miter lim="400000"/>
          </a:ln>
        </p:spPr>
      </p:pic>
      <p:sp>
        <p:nvSpPr>
          <p:cNvPr id="322" name="Numero diapositiva"/>
          <p:cNvSpPr txBox="1"/>
          <p:nvPr>
            <p:ph type="sldNum" sz="quarter" idx="4294967295"/>
          </p:nvPr>
        </p:nvSpPr>
        <p:spPr>
          <a:xfrm>
            <a:off x="6391287" y="9067799"/>
            <a:ext cx="222226" cy="3284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23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24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325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26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327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328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9" fill="hold"/>
                                        <p:tgtEl>
                                          <p:spTgt spid="3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2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32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32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31" name="Relatore…"/>
          <p:cNvSpPr txBox="1"/>
          <p:nvPr/>
        </p:nvSpPr>
        <p:spPr>
          <a:xfrm>
            <a:off x="701162" y="8713578"/>
            <a:ext cx="331667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Relatore</a:t>
            </a:r>
          </a:p>
          <a:p>
            <a:pPr algn="l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Ing. Luca Ferretti</a:t>
            </a:r>
          </a:p>
        </p:txBody>
      </p:sp>
      <p:sp>
        <p:nvSpPr>
          <p:cNvPr id="332" name="Candidato…"/>
          <p:cNvSpPr txBox="1"/>
          <p:nvPr/>
        </p:nvSpPr>
        <p:spPr>
          <a:xfrm>
            <a:off x="9544773" y="8713578"/>
            <a:ext cx="2751911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r" defTabSz="415431">
              <a:lnSpc>
                <a:spcPct val="150000"/>
              </a:lnSpc>
              <a:defRPr cap="all" spc="72" sz="18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333" name="Linea"/>
          <p:cNvSpPr/>
          <p:nvPr/>
        </p:nvSpPr>
        <p:spPr>
          <a:xfrm>
            <a:off x="742884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34" name="Anno accademico 2020/2021"/>
          <p:cNvSpPr txBox="1"/>
          <p:nvPr/>
        </p:nvSpPr>
        <p:spPr>
          <a:xfrm>
            <a:off x="4619697" y="8977687"/>
            <a:ext cx="3765406" cy="4922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415431">
              <a:lnSpc>
                <a:spcPct val="120000"/>
              </a:lnSpc>
              <a:defRPr spc="57" sz="1900">
                <a:solidFill>
                  <a:srgbClr val="FFFFFF"/>
                </a:solidFill>
              </a:defRPr>
            </a:lvl1pPr>
          </a:lstStyle>
          <a:p>
            <a:pPr/>
            <a:r>
              <a:t>Anno accademico 2020/2021</a:t>
            </a:r>
          </a:p>
        </p:txBody>
      </p:sp>
      <p:sp>
        <p:nvSpPr>
          <p:cNvPr id="335" name="CASI D’ESEMPIO"/>
          <p:cNvSpPr txBox="1"/>
          <p:nvPr/>
        </p:nvSpPr>
        <p:spPr>
          <a:xfrm>
            <a:off x="3868787" y="379802"/>
            <a:ext cx="5509395" cy="87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5200">
                <a:solidFill>
                  <a:schemeClr val="accent1">
                    <a:hueOff val="381599"/>
                    <a:lumOff val="-17182"/>
                  </a:schemeClr>
                </a:solidFill>
              </a:defRPr>
            </a:lvl1pPr>
          </a:lstStyle>
          <a:p>
            <a:pPr/>
            <a:r>
              <a:t>CASI D’ESEMPIO</a:t>
            </a:r>
          </a:p>
        </p:txBody>
      </p:sp>
      <p:sp>
        <p:nvSpPr>
          <p:cNvPr id="336" name="Linea"/>
          <p:cNvSpPr/>
          <p:nvPr/>
        </p:nvSpPr>
        <p:spPr>
          <a:xfrm>
            <a:off x="639300" y="1625600"/>
            <a:ext cx="11519031" cy="0"/>
          </a:xfrm>
          <a:prstGeom prst="line">
            <a:avLst/>
          </a:prstGeom>
          <a:ln w="101600">
            <a:solidFill>
              <a:schemeClr val="accent1">
                <a:hueOff val="381599"/>
                <a:lumOff val="-17182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37" name="Linea"/>
          <p:cNvSpPr/>
          <p:nvPr/>
        </p:nvSpPr>
        <p:spPr>
          <a:xfrm>
            <a:off x="8767646" y="9223813"/>
            <a:ext cx="351021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338" name="reg_erre4m.mov" descr="reg_erre4m.mov"/>
          <p:cNvPicPr>
            <a:picLocks noChangeAspect="0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369236" y="1386139"/>
            <a:ext cx="12266328" cy="6981322"/>
          </a:xfrm>
          <a:prstGeom prst="rect">
            <a:avLst/>
          </a:prstGeom>
          <a:ln w="12700">
            <a:miter lim="400000"/>
          </a:ln>
        </p:spPr>
      </p:pic>
      <p:sp>
        <p:nvSpPr>
          <p:cNvPr id="339" name="Numero diapositiva"/>
          <p:cNvSpPr txBox="1"/>
          <p:nvPr>
            <p:ph type="sldNum" sz="quarter" idx="4294967295"/>
          </p:nvPr>
        </p:nvSpPr>
        <p:spPr>
          <a:xfrm>
            <a:off x="6390131" y="9067799"/>
            <a:ext cx="224537" cy="328423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40" name="Rettangolo"/>
          <p:cNvSpPr/>
          <p:nvPr/>
        </p:nvSpPr>
        <p:spPr>
          <a:xfrm>
            <a:off x="-93000" y="8692785"/>
            <a:ext cx="13190800" cy="1062057"/>
          </a:xfrm>
          <a:prstGeom prst="rect">
            <a:avLst/>
          </a:prstGeom>
          <a:solidFill>
            <a:schemeClr val="accent1">
              <a:hueOff val="381599"/>
              <a:lumOff val="-17182"/>
            </a:scheme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457200">
              <a:defRPr sz="22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pPr>
          </a:p>
        </p:txBody>
      </p:sp>
      <p:sp>
        <p:nvSpPr>
          <p:cNvPr id="341" name="Università degli Studi di Modena e Reggio Emilia"/>
          <p:cNvSpPr txBox="1"/>
          <p:nvPr/>
        </p:nvSpPr>
        <p:spPr>
          <a:xfrm>
            <a:off x="3330307" y="8719756"/>
            <a:ext cx="634418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Università degli Studi di Modena e Reggio Emilia</a:t>
            </a:r>
          </a:p>
        </p:txBody>
      </p:sp>
      <p:sp>
        <p:nvSpPr>
          <p:cNvPr id="342" name="Linea"/>
          <p:cNvSpPr/>
          <p:nvPr/>
        </p:nvSpPr>
        <p:spPr>
          <a:xfrm>
            <a:off x="3330307" y="9223813"/>
            <a:ext cx="6344186" cy="1"/>
          </a:xfrm>
          <a:prstGeom prst="line">
            <a:avLst/>
          </a:prstGeom>
          <a:ln w="12700">
            <a:solidFill>
              <a:srgbClr val="FFFFFF"/>
            </a:solidFill>
            <a:miter lim="400000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343" name="Dipartimento di Ingegneria Enzo Ferrari"/>
          <p:cNvSpPr txBox="1"/>
          <p:nvPr/>
        </p:nvSpPr>
        <p:spPr>
          <a:xfrm>
            <a:off x="3530885" y="9207169"/>
            <a:ext cx="5943030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 defTabSz="252871">
              <a:lnSpc>
                <a:spcPct val="150000"/>
              </a:lnSpc>
              <a:defRPr cap="small" spc="39" sz="2000">
                <a:solidFill>
                  <a:srgbClr val="FFFFFF"/>
                </a:solidFill>
              </a:defRPr>
            </a:lvl1pPr>
          </a:lstStyle>
          <a:p>
            <a:pPr/>
            <a:r>
              <a:t>Dipartimento di Ingegneria Enzo Ferrari</a:t>
            </a:r>
          </a:p>
        </p:txBody>
      </p:sp>
      <p:sp>
        <p:nvSpPr>
          <p:cNvPr id="344" name="Candidato…"/>
          <p:cNvSpPr txBox="1"/>
          <p:nvPr/>
        </p:nvSpPr>
        <p:spPr>
          <a:xfrm>
            <a:off x="584825" y="8713578"/>
            <a:ext cx="2223326" cy="10204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Candidato</a:t>
            </a:r>
          </a:p>
          <a:p>
            <a:pPr algn="l" defTabSz="415431">
              <a:lnSpc>
                <a:spcPct val="150000"/>
              </a:lnSpc>
              <a:defRPr cap="small" spc="79" sz="2000">
                <a:solidFill>
                  <a:srgbClr val="FFFFFF"/>
                </a:solidFill>
              </a:defRPr>
            </a:pPr>
            <a:r>
              <a:t>Marco Moroni</a:t>
            </a:r>
          </a:p>
        </p:txBody>
      </p:sp>
      <p:sp>
        <p:nvSpPr>
          <p:cNvPr id="345" name="Testo"/>
          <p:cNvSpPr txBox="1"/>
          <p:nvPr/>
        </p:nvSpPr>
        <p:spPr>
          <a:xfrm>
            <a:off x="11226982" y="8932983"/>
            <a:ext cx="1557614" cy="5816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127000" tIns="127000" rIns="127000" bIns="127000" anchor="b">
            <a:spAutoFit/>
          </a:bodyPr>
          <a:lstStyle>
            <a:lvl1pPr defTabSz="584200">
              <a:defRPr sz="2000">
                <a:solidFill>
                  <a:srgbClr val="FFFFFF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55" fill="hold"/>
                                        <p:tgtEl>
                                          <p:spTgt spid="3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3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33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33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30538"/>
      </a:dk1>
      <a:lt1>
        <a:srgbClr val="383836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9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300" u="none" kumimoji="0" normalizeH="0">
            <a:ln>
              <a:noFill/>
            </a:ln>
            <a:solidFill>
              <a:srgbClr val="030538"/>
            </a:solidFill>
            <a:effectLst/>
            <a:uFillTx/>
            <a:latin typeface="Lucida Grande"/>
            <a:ea typeface="Lucida Grande"/>
            <a:cs typeface="Lucida Grande"/>
            <a:sym typeface="Lucida Grand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2_ColorGradient">
  <a:themeElements>
    <a:clrScheme name="22_ColorGradien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2_ColorGradien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22_Color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raphik Medium"/>
            <a:ea typeface="Graphik Medium"/>
            <a:cs typeface="Graphik 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7399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300" u="none" kumimoji="0" normalizeH="0">
            <a:ln>
              <a:noFill/>
            </a:ln>
            <a:solidFill>
              <a:srgbClr val="030538"/>
            </a:solidFill>
            <a:effectLst/>
            <a:uFillTx/>
            <a:latin typeface="Lucida Grande"/>
            <a:ea typeface="Lucida Grande"/>
            <a:cs typeface="Lucida Grande"/>
            <a:sym typeface="Lucida Grand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